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ihAHkednfJa6ul9G8wymEzplC1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290" cy="51349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812" y="0"/>
            <a:ext cx="3078290" cy="51349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0804"/>
            <a:ext cx="3078290" cy="51349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812" y="9720804"/>
            <a:ext cx="3078290" cy="513491"/>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 name="Google Shape;78;p1: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2dab8dba1_0_3: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122dab8dba1_0_3: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122dab8dba1_0_3: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2dab8dba1_0_14: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122dab8dba1_0_14: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122dab8dba1_0_14: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2865e1c8b_0_0: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2865e1c8b_0_0: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22865e1c8b_0_0: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2865e1c8b_0_27: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2865e1c8b_0_27: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22865e1c8b_0_27: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2865e1c8b_0_6: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2865e1c8b_0_6: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22865e1c8b_0_6: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2865e1c8b_0_12: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2865e1c8b_0_12: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122865e1c8b_0_12: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921b49064_0_0: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1921b49064_0_0: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11921b49064_0_0: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2: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4: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921b49064_0_18: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11921b49064_0_18: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1921b49064_0_18: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3: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2ee4ab826_0_0: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22ee4ab826_0_0: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122ee4ab826_0_0: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111b251bc_0_5: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12111b251bc_0_5: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12111b251bc_0_5: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5:notes"/>
          <p:cNvSpPr/>
          <p:nvPr>
            <p:ph idx="2" type="sldImg"/>
          </p:nvPr>
        </p:nvSpPr>
        <p:spPr>
          <a:xfrm>
            <a:off x="481013"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921b49064_0_6: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1921b49064_0_6: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11921b49064_0_6:notes"/>
          <p:cNvSpPr txBox="1"/>
          <p:nvPr>
            <p:ph idx="12" type="sldNum"/>
          </p:nvPr>
        </p:nvSpPr>
        <p:spPr>
          <a:xfrm>
            <a:off x="4023812" y="9720804"/>
            <a:ext cx="3078300" cy="5136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1" name="Shape 71"/>
        <p:cNvGrpSpPr/>
        <p:nvPr/>
      </p:nvGrpSpPr>
      <p:grpSpPr>
        <a:xfrm>
          <a:off x="0" y="0"/>
          <a:ext cx="0" cy="0"/>
          <a:chOff x="0" y="0"/>
          <a:chExt cx="0" cy="0"/>
        </a:xfrm>
      </p:grpSpPr>
      <p:sp>
        <p:nvSpPr>
          <p:cNvPr id="72" name="Google Shape;72;p16"/>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4"/>
          <p:cNvSpPr/>
          <p:nvPr>
            <p:ph idx="2" type="pic"/>
          </p:nvPr>
        </p:nvSpPr>
        <p:spPr>
          <a:xfrm>
            <a:off x="5183188" y="987425"/>
            <a:ext cx="6172200" cy="4873625"/>
          </a:xfrm>
          <a:prstGeom prst="rect">
            <a:avLst/>
          </a:prstGeom>
          <a:noFill/>
          <a:ln>
            <a:noFill/>
          </a:ln>
        </p:spPr>
      </p:sp>
      <p:sp>
        <p:nvSpPr>
          <p:cNvPr id="61" name="Google Shape;61;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 name="Shape 65"/>
        <p:cNvGrpSpPr/>
        <p:nvPr/>
      </p:nvGrpSpPr>
      <p:grpSpPr>
        <a:xfrm>
          <a:off x="0" y="0"/>
          <a:ext cx="0" cy="0"/>
          <a:chOff x="0" y="0"/>
          <a:chExt cx="0" cy="0"/>
        </a:xfrm>
      </p:grpSpPr>
      <p:sp>
        <p:nvSpPr>
          <p:cNvPr id="66" name="Google Shape;66;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hyperlink" Target="https://www.jstor.org/stable/pdf/27958592.pdf" TargetMode="External"/><Relationship Id="rId5" Type="http://schemas.openxmlformats.org/officeDocument/2006/relationships/hyperlink" Target="https://scholarworks.umt.edu/cgi/viewcontent.cgi?article=1018&amp;context=tme" TargetMode="External"/><Relationship Id="rId6" Type="http://schemas.openxmlformats.org/officeDocument/2006/relationships/hyperlink" Target="https://dergipark.org.tr/en/download/article-file/77559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8.jpg"/><Relationship Id="rId5"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twitter.com/MagnusCarlsen/status/150994091733092762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
          <p:cNvSpPr txBox="1"/>
          <p:nvPr>
            <p:ph type="ctrTitle"/>
          </p:nvPr>
        </p:nvSpPr>
        <p:spPr>
          <a:xfrm>
            <a:off x="1776425" y="4258644"/>
            <a:ext cx="9144000" cy="1196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8000">
                <a:solidFill>
                  <a:schemeClr val="lt1"/>
                </a:solidFill>
                <a:latin typeface="Arial"/>
                <a:ea typeface="Arial"/>
                <a:cs typeface="Arial"/>
                <a:sym typeface="Arial"/>
              </a:rPr>
              <a:t>CAB Geometry</a:t>
            </a:r>
            <a:endParaRPr b="1" sz="8000">
              <a:solidFill>
                <a:schemeClr val="lt1"/>
              </a:solidFill>
              <a:latin typeface="Arial"/>
              <a:ea typeface="Arial"/>
              <a:cs typeface="Arial"/>
              <a:sym typeface="Arial"/>
            </a:endParaRPr>
          </a:p>
        </p:txBody>
      </p:sp>
      <p:sp>
        <p:nvSpPr>
          <p:cNvPr id="81" name="Google Shape;81;p1"/>
          <p:cNvSpPr txBox="1"/>
          <p:nvPr>
            <p:ph idx="1" type="subTitle"/>
          </p:nvPr>
        </p:nvSpPr>
        <p:spPr>
          <a:xfrm>
            <a:off x="1776425" y="5328513"/>
            <a:ext cx="9144000" cy="1655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chemeClr val="lt1"/>
                </a:solidFill>
              </a:rPr>
              <a:t>By: My son Caleb Goodrich, Da Huo, and my best friend forever Chase Zerkle</a:t>
            </a:r>
            <a:endParaRPr>
              <a:solidFill>
                <a:schemeClr val="lt1"/>
              </a:solidFill>
            </a:endParaRPr>
          </a:p>
        </p:txBody>
      </p:sp>
      <p:sp>
        <p:nvSpPr>
          <p:cNvPr id="82" name="Google Shape;82;p1"/>
          <p:cNvSpPr txBox="1"/>
          <p:nvPr/>
        </p:nvSpPr>
        <p:spPr>
          <a:xfrm>
            <a:off x="9765437" y="2743200"/>
            <a:ext cx="242656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8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g122dab8dba1_0_3"/>
          <p:cNvPicPr preferRelativeResize="0"/>
          <p:nvPr/>
        </p:nvPicPr>
        <p:blipFill rotWithShape="1">
          <a:blip r:embed="rId3">
            <a:alphaModFix/>
          </a:blip>
          <a:srcRect b="0" l="0" r="0" t="0"/>
          <a:stretch/>
        </p:blipFill>
        <p:spPr>
          <a:xfrm rot="-5400000">
            <a:off x="4419225" y="-306315"/>
            <a:ext cx="3125500" cy="8615076"/>
          </a:xfrm>
          <a:prstGeom prst="rect">
            <a:avLst/>
          </a:prstGeom>
          <a:noFill/>
          <a:ln>
            <a:noFill/>
          </a:ln>
        </p:spPr>
      </p:pic>
      <p:sp>
        <p:nvSpPr>
          <p:cNvPr id="148" name="Google Shape;148;g122dab8dba1_0_3"/>
          <p:cNvSpPr txBox="1"/>
          <p:nvPr>
            <p:ph type="title"/>
          </p:nvPr>
        </p:nvSpPr>
        <p:spPr>
          <a:xfrm>
            <a:off x="724175" y="365125"/>
            <a:ext cx="10515600" cy="1325700"/>
          </a:xfrm>
          <a:prstGeom prst="rect">
            <a:avLst/>
          </a:prstGeom>
          <a:blipFill rotWithShape="1">
            <a:blip r:embed="rId4">
              <a:alphaModFix/>
            </a:blip>
            <a:stretch>
              <a:fillRect b="-6910" l="-2782"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22dab8dba1_0_14"/>
          <p:cNvSpPr txBox="1"/>
          <p:nvPr>
            <p:ph type="title"/>
          </p:nvPr>
        </p:nvSpPr>
        <p:spPr>
          <a:xfrm>
            <a:off x="838200" y="270800"/>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pic>
        <p:nvPicPr>
          <p:cNvPr id="155" name="Google Shape;155;g122dab8dba1_0_14"/>
          <p:cNvPicPr preferRelativeResize="0"/>
          <p:nvPr/>
        </p:nvPicPr>
        <p:blipFill rotWithShape="1">
          <a:blip r:embed="rId4">
            <a:alphaModFix/>
          </a:blip>
          <a:srcRect b="0" l="0" r="0" t="0"/>
          <a:stretch/>
        </p:blipFill>
        <p:spPr>
          <a:xfrm>
            <a:off x="3823438" y="1825625"/>
            <a:ext cx="4545134" cy="4351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22865e1c8b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Approximating Arc Length</a:t>
            </a:r>
            <a:endParaRPr/>
          </a:p>
        </p:txBody>
      </p:sp>
      <p:pic>
        <p:nvPicPr>
          <p:cNvPr id="162" name="Google Shape;162;g122865e1c8b_0_0"/>
          <p:cNvPicPr preferRelativeResize="0"/>
          <p:nvPr/>
        </p:nvPicPr>
        <p:blipFill>
          <a:blip r:embed="rId3">
            <a:alphaModFix/>
          </a:blip>
          <a:stretch>
            <a:fillRect/>
          </a:stretch>
        </p:blipFill>
        <p:spPr>
          <a:xfrm>
            <a:off x="3675663" y="3935800"/>
            <a:ext cx="4840650" cy="2241025"/>
          </a:xfrm>
          <a:prstGeom prst="rect">
            <a:avLst/>
          </a:prstGeom>
          <a:noFill/>
          <a:ln>
            <a:noFill/>
          </a:ln>
        </p:spPr>
      </p:pic>
      <p:pic>
        <p:nvPicPr>
          <p:cNvPr id="163" name="Google Shape;163;g122865e1c8b_0_0"/>
          <p:cNvPicPr preferRelativeResize="0"/>
          <p:nvPr/>
        </p:nvPicPr>
        <p:blipFill>
          <a:blip r:embed="rId4">
            <a:alphaModFix/>
          </a:blip>
          <a:stretch>
            <a:fillRect/>
          </a:stretch>
        </p:blipFill>
        <p:spPr>
          <a:xfrm>
            <a:off x="7670338" y="651638"/>
            <a:ext cx="2714625" cy="828675"/>
          </a:xfrm>
          <a:prstGeom prst="rect">
            <a:avLst/>
          </a:prstGeom>
          <a:noFill/>
          <a:ln>
            <a:noFill/>
          </a:ln>
        </p:spPr>
      </p:pic>
      <p:pic>
        <p:nvPicPr>
          <p:cNvPr id="164" name="Google Shape;164;g122865e1c8b_0_0"/>
          <p:cNvPicPr preferRelativeResize="0"/>
          <p:nvPr/>
        </p:nvPicPr>
        <p:blipFill>
          <a:blip r:embed="rId5">
            <a:alphaModFix/>
          </a:blip>
          <a:stretch>
            <a:fillRect/>
          </a:stretch>
        </p:blipFill>
        <p:spPr>
          <a:xfrm>
            <a:off x="1456075" y="1791000"/>
            <a:ext cx="9279862" cy="18341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122865e1c8b_0_27"/>
          <p:cNvPicPr preferRelativeResize="0"/>
          <p:nvPr/>
        </p:nvPicPr>
        <p:blipFill>
          <a:blip r:embed="rId3">
            <a:alphaModFix/>
          </a:blip>
          <a:stretch>
            <a:fillRect/>
          </a:stretch>
        </p:blipFill>
        <p:spPr>
          <a:xfrm>
            <a:off x="2100263" y="2224813"/>
            <a:ext cx="7991475" cy="355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22865e1c8b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Taxicab Cylinder and Paraboloid</a:t>
            </a:r>
            <a:endParaRPr/>
          </a:p>
        </p:txBody>
      </p:sp>
      <p:pic>
        <p:nvPicPr>
          <p:cNvPr id="177" name="Google Shape;177;g122865e1c8b_0_6"/>
          <p:cNvPicPr preferRelativeResize="0"/>
          <p:nvPr/>
        </p:nvPicPr>
        <p:blipFill>
          <a:blip r:embed="rId3">
            <a:alphaModFix/>
          </a:blip>
          <a:stretch>
            <a:fillRect/>
          </a:stretch>
        </p:blipFill>
        <p:spPr>
          <a:xfrm>
            <a:off x="5802425" y="2619300"/>
            <a:ext cx="5255400" cy="2763850"/>
          </a:xfrm>
          <a:prstGeom prst="rect">
            <a:avLst/>
          </a:prstGeom>
          <a:noFill/>
          <a:ln>
            <a:noFill/>
          </a:ln>
        </p:spPr>
      </p:pic>
      <p:pic>
        <p:nvPicPr>
          <p:cNvPr id="178" name="Google Shape;178;g122865e1c8b_0_6"/>
          <p:cNvPicPr preferRelativeResize="0"/>
          <p:nvPr/>
        </p:nvPicPr>
        <p:blipFill>
          <a:blip r:embed="rId4">
            <a:alphaModFix/>
          </a:blip>
          <a:stretch>
            <a:fillRect/>
          </a:stretch>
        </p:blipFill>
        <p:spPr>
          <a:xfrm>
            <a:off x="1362780" y="2770425"/>
            <a:ext cx="4439650" cy="2631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22865e1c8b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A Taxicab Sphere aka Octahedron</a:t>
            </a:r>
            <a:endParaRPr sz="4100"/>
          </a:p>
        </p:txBody>
      </p:sp>
      <p:pic>
        <p:nvPicPr>
          <p:cNvPr id="185" name="Google Shape;185;g122865e1c8b_0_12"/>
          <p:cNvPicPr preferRelativeResize="0"/>
          <p:nvPr/>
        </p:nvPicPr>
        <p:blipFill>
          <a:blip r:embed="rId3">
            <a:alphaModFix/>
          </a:blip>
          <a:stretch>
            <a:fillRect/>
          </a:stretch>
        </p:blipFill>
        <p:spPr>
          <a:xfrm>
            <a:off x="4486275" y="1957388"/>
            <a:ext cx="3219450" cy="294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11921b49064_0_0"/>
          <p:cNvSpPr txBox="1"/>
          <p:nvPr>
            <p:ph type="title"/>
          </p:nvPr>
        </p:nvSpPr>
        <p:spPr>
          <a:xfrm>
            <a:off x="4479450" y="2301725"/>
            <a:ext cx="7557300" cy="2018700"/>
          </a:xfrm>
          <a:prstGeom prst="rect">
            <a:avLst/>
          </a:prstGeom>
          <a:noFill/>
          <a:ln>
            <a:noFill/>
          </a:ln>
        </p:spPr>
        <p:txBody>
          <a:bodyPr anchorCtr="0" anchor="ctr" bIns="45700" lIns="91425" spcFirstLastPara="1" rIns="91425" wrap="square" tIns="45700">
            <a:normAutofit fontScale="90000"/>
          </a:bodyPr>
          <a:lstStyle/>
          <a:p>
            <a:pPr indent="-331470" lvl="0" marL="457200" rtl="0" algn="l">
              <a:lnSpc>
                <a:spcPct val="90000"/>
              </a:lnSpc>
              <a:spcBef>
                <a:spcPts val="0"/>
              </a:spcBef>
              <a:spcAft>
                <a:spcPts val="0"/>
              </a:spcAft>
              <a:buSzPct val="40909"/>
              <a:buChar char="●"/>
            </a:pPr>
            <a:r>
              <a:rPr lang="en-US"/>
              <a:t>Sources:</a:t>
            </a:r>
            <a:endParaRPr/>
          </a:p>
          <a:p>
            <a:pPr indent="-388620" lvl="0" marL="457200" rtl="0" algn="l">
              <a:lnSpc>
                <a:spcPct val="90000"/>
              </a:lnSpc>
              <a:spcBef>
                <a:spcPts val="0"/>
              </a:spcBef>
              <a:spcAft>
                <a:spcPts val="0"/>
              </a:spcAft>
              <a:buClr>
                <a:schemeClr val="hlink"/>
              </a:buClr>
              <a:buSzPct val="100000"/>
              <a:buChar char="●"/>
            </a:pPr>
            <a:r>
              <a:rPr lang="en-US" sz="2800" u="sng">
                <a:solidFill>
                  <a:schemeClr val="hlink"/>
                </a:solidFill>
                <a:hlinkClick r:id="rId4"/>
              </a:rPr>
              <a:t>https://www.jstor.org/stable/pdf/27958592.pdf</a:t>
            </a:r>
            <a:br>
              <a:rPr lang="en-US" sz="2800" u="sng">
                <a:solidFill>
                  <a:schemeClr val="hlink"/>
                </a:solidFill>
              </a:rPr>
            </a:br>
            <a:r>
              <a:rPr lang="en-US" sz="2800" u="sng">
                <a:solidFill>
                  <a:schemeClr val="hlink"/>
                </a:solidFill>
              </a:rPr>
              <a:t>https://www.jstor.org/stable/pdf/24339809.pdf</a:t>
            </a:r>
            <a:endParaRPr sz="2800"/>
          </a:p>
          <a:p>
            <a:pPr indent="-388620" lvl="0" marL="457200" rtl="0" algn="l">
              <a:lnSpc>
                <a:spcPct val="90000"/>
              </a:lnSpc>
              <a:spcBef>
                <a:spcPts val="0"/>
              </a:spcBef>
              <a:spcAft>
                <a:spcPts val="0"/>
              </a:spcAft>
              <a:buSzPct val="100000"/>
              <a:buChar char="●"/>
            </a:pPr>
            <a:r>
              <a:rPr lang="en-US" sz="2800" u="sng">
                <a:solidFill>
                  <a:schemeClr val="hlink"/>
                </a:solidFill>
                <a:hlinkClick r:id="rId5"/>
              </a:rPr>
              <a:t>https://scholarworks.umt.edu/cgi/viewcontent.cgi?article=1018&amp;context=tme</a:t>
            </a:r>
            <a:endParaRPr sz="2800"/>
          </a:p>
          <a:p>
            <a:pPr indent="-388620" lvl="0" marL="457200" rtl="0" algn="l">
              <a:spcBef>
                <a:spcPts val="0"/>
              </a:spcBef>
              <a:spcAft>
                <a:spcPts val="0"/>
              </a:spcAft>
              <a:buSzPct val="100000"/>
              <a:buChar char="●"/>
            </a:pPr>
            <a:r>
              <a:rPr lang="en-US" sz="2800" u="sng">
                <a:solidFill>
                  <a:schemeClr val="hlink"/>
                </a:solidFill>
                <a:hlinkClick r:id="rId6"/>
              </a:rPr>
              <a:t>https://dergipark.org.tr/en/download/article-file/775591</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86" name="Shape 86"/>
        <p:cNvGrpSpPr/>
        <p:nvPr/>
      </p:nvGrpSpPr>
      <p:grpSpPr>
        <a:xfrm>
          <a:off x="0" y="0"/>
          <a:ext cx="0" cy="0"/>
          <a:chOff x="0" y="0"/>
          <a:chExt cx="0" cy="0"/>
        </a:xfrm>
      </p:grpSpPr>
      <p:sp>
        <p:nvSpPr>
          <p:cNvPr id="87" name="Google Shape;87;p2"/>
          <p:cNvSpPr txBox="1"/>
          <p:nvPr>
            <p:ph type="title"/>
          </p:nvPr>
        </p:nvSpPr>
        <p:spPr>
          <a:xfrm>
            <a:off x="301833" y="2293523"/>
            <a:ext cx="5190000" cy="3705046"/>
          </a:xfrm>
          <a:prstGeom prst="rect">
            <a:avLst/>
          </a:prstGeom>
          <a:noFill/>
          <a:ln>
            <a:noFill/>
          </a:ln>
        </p:spPr>
        <p:txBody>
          <a:bodyPr anchorCtr="0" anchor="ctr" bIns="45700" lIns="91425" spcFirstLastPara="1" rIns="91425" wrap="square" tIns="45700">
            <a:noAutofit/>
          </a:bodyPr>
          <a:lstStyle/>
          <a:p>
            <a:pPr indent="-429260" lvl="0" marL="457200" rtl="0" algn="l">
              <a:lnSpc>
                <a:spcPct val="90000"/>
              </a:lnSpc>
              <a:spcBef>
                <a:spcPts val="0"/>
              </a:spcBef>
              <a:spcAft>
                <a:spcPts val="0"/>
              </a:spcAft>
              <a:buSzPts val="3160"/>
              <a:buChar char="●"/>
            </a:pPr>
            <a:r>
              <a:rPr lang="en-US" sz="3160"/>
              <a:t>The father of Taxicab geometry.</a:t>
            </a:r>
            <a:endParaRPr sz="3160"/>
          </a:p>
          <a:p>
            <a:pPr indent="-429260" lvl="0" marL="457200" rtl="0" algn="l">
              <a:lnSpc>
                <a:spcPct val="90000"/>
              </a:lnSpc>
              <a:spcBef>
                <a:spcPts val="0"/>
              </a:spcBef>
              <a:spcAft>
                <a:spcPts val="0"/>
              </a:spcAft>
              <a:buSzPts val="3160"/>
              <a:buChar char="●"/>
            </a:pPr>
            <a:r>
              <a:rPr lang="en-US" sz="3160"/>
              <a:t>Taught Einstein.</a:t>
            </a:r>
            <a:endParaRPr sz="3160"/>
          </a:p>
          <a:p>
            <a:pPr indent="-429260" lvl="0" marL="457200" rtl="0" algn="l">
              <a:lnSpc>
                <a:spcPct val="90000"/>
              </a:lnSpc>
              <a:spcBef>
                <a:spcPts val="0"/>
              </a:spcBef>
              <a:spcAft>
                <a:spcPts val="0"/>
              </a:spcAft>
              <a:buSzPts val="3160"/>
              <a:buChar char="●"/>
            </a:pPr>
            <a:r>
              <a:rPr lang="en-US" sz="3160"/>
              <a:t>Laid mathematical foundation for theory of relativity.</a:t>
            </a:r>
            <a:endParaRPr sz="3160"/>
          </a:p>
          <a:p>
            <a:pPr indent="-429260" lvl="0" marL="457200" rtl="0" algn="l">
              <a:lnSpc>
                <a:spcPct val="90000"/>
              </a:lnSpc>
              <a:spcBef>
                <a:spcPts val="0"/>
              </a:spcBef>
              <a:spcAft>
                <a:spcPts val="0"/>
              </a:spcAft>
              <a:buSzPts val="3160"/>
              <a:buChar char="●"/>
            </a:pPr>
            <a:r>
              <a:rPr lang="en-US" sz="3160"/>
              <a:t>Pretty cool dude.</a:t>
            </a:r>
            <a:endParaRPr sz="3160"/>
          </a:p>
          <a:p>
            <a:pPr indent="0" lvl="0" marL="0" rtl="0" algn="l">
              <a:lnSpc>
                <a:spcPct val="90000"/>
              </a:lnSpc>
              <a:spcBef>
                <a:spcPts val="0"/>
              </a:spcBef>
              <a:spcAft>
                <a:spcPts val="0"/>
              </a:spcAft>
              <a:buSzPts val="1800"/>
              <a:buNone/>
            </a:pPr>
            <a:r>
              <a:t/>
            </a:r>
            <a:endParaRPr sz="3160"/>
          </a:p>
        </p:txBody>
      </p:sp>
      <p:pic>
        <p:nvPicPr>
          <p:cNvPr id="88" name="Google Shape;88;p2"/>
          <p:cNvPicPr preferRelativeResize="0"/>
          <p:nvPr>
            <p:ph idx="1" type="body"/>
          </p:nvPr>
        </p:nvPicPr>
        <p:blipFill rotWithShape="1">
          <a:blip r:embed="rId3">
            <a:alphaModFix/>
          </a:blip>
          <a:srcRect b="0" l="0" r="0" t="0"/>
          <a:stretch/>
        </p:blipFill>
        <p:spPr>
          <a:xfrm>
            <a:off x="5301540" y="1275481"/>
            <a:ext cx="3806950" cy="4433762"/>
          </a:xfrm>
          <a:prstGeom prst="rect">
            <a:avLst/>
          </a:prstGeom>
          <a:noFill/>
          <a:ln>
            <a:noFill/>
          </a:ln>
        </p:spPr>
      </p:pic>
      <p:sp>
        <p:nvSpPr>
          <p:cNvPr id="89" name="Google Shape;89;p2"/>
          <p:cNvSpPr/>
          <p:nvPr/>
        </p:nvSpPr>
        <p:spPr>
          <a:xfrm>
            <a:off x="492125" y="98615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Hermann Minkowski</a:t>
            </a:r>
            <a:endParaRPr b="0" i="0" sz="44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1864-1909</a:t>
            </a:r>
            <a:endParaRPr b="0" i="0" sz="4400" u="none" cap="none" strike="noStrike">
              <a:solidFill>
                <a:schemeClr val="dk1"/>
              </a:solidFill>
              <a:latin typeface="Calibri"/>
              <a:ea typeface="Calibri"/>
              <a:cs typeface="Calibri"/>
              <a:sym typeface="Calibri"/>
            </a:endParaRPr>
          </a:p>
        </p:txBody>
      </p:sp>
      <p:sp>
        <p:nvSpPr>
          <p:cNvPr id="90" name="Google Shape;90;p2"/>
          <p:cNvSpPr txBox="1"/>
          <p:nvPr/>
        </p:nvSpPr>
        <p:spPr>
          <a:xfrm>
            <a:off x="683581" y="5717956"/>
            <a:ext cx="10515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“Oh, that Einstein, always skipping lectures… I certainly never would have thought he could do it.”</a:t>
            </a:r>
            <a:endParaRPr/>
          </a:p>
        </p:txBody>
      </p:sp>
      <p:sp>
        <p:nvSpPr>
          <p:cNvPr id="91" name="Google Shape;91;p2"/>
          <p:cNvSpPr txBox="1"/>
          <p:nvPr/>
        </p:nvSpPr>
        <p:spPr>
          <a:xfrm>
            <a:off x="683581" y="6034446"/>
            <a:ext cx="10515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mathematical education if the young physicist [Albert Einstein] was not very solid, which I am in a good position to evaluate since he obtained it from me in Zurich some time ago.”</a:t>
            </a:r>
            <a:endParaRPr/>
          </a:p>
        </p:txBody>
      </p:sp>
      <p:pic>
        <p:nvPicPr>
          <p:cNvPr descr="Self-Marketing Geniuses: The Wisdom Of Albert Einstein And Stephen Hawking" id="92" name="Google Shape;92;p2"/>
          <p:cNvPicPr preferRelativeResize="0"/>
          <p:nvPr/>
        </p:nvPicPr>
        <p:blipFill rotWithShape="1">
          <a:blip r:embed="rId4">
            <a:alphaModFix/>
          </a:blip>
          <a:srcRect b="0" l="0" r="0" t="0"/>
          <a:stretch/>
        </p:blipFill>
        <p:spPr>
          <a:xfrm>
            <a:off x="9682371" y="2396971"/>
            <a:ext cx="1950344" cy="2064058"/>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6" name="Shape 96"/>
        <p:cNvGrpSpPr/>
        <p:nvPr/>
      </p:nvGrpSpPr>
      <p:grpSpPr>
        <a:xfrm>
          <a:off x="0" y="0"/>
          <a:ext cx="0" cy="0"/>
          <a:chOff x="0" y="0"/>
          <a:chExt cx="0" cy="0"/>
        </a:xfrm>
      </p:grpSpPr>
      <p:sp>
        <p:nvSpPr>
          <p:cNvPr id="97" name="Google Shape;97;p4"/>
          <p:cNvSpPr txBox="1"/>
          <p:nvPr>
            <p:ph idx="1" type="body"/>
          </p:nvPr>
        </p:nvSpPr>
        <p:spPr>
          <a:xfrm>
            <a:off x="651275" y="1253325"/>
            <a:ext cx="10702500" cy="4726500"/>
          </a:xfrm>
          <a:prstGeom prst="rect">
            <a:avLst/>
          </a:prstGeom>
          <a:blipFill rotWithShape="1">
            <a:blip r:embed="rId3">
              <a:alphaModFix/>
            </a:blip>
            <a:stretch>
              <a:fillRect b="-7853" l="-1390" r="-2028" t="-2943"/>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C232"/>
        </a:solidFill>
      </p:bgPr>
    </p:bg>
    <p:spTree>
      <p:nvGrpSpPr>
        <p:cNvPr id="102" name="Shape 102"/>
        <p:cNvGrpSpPr/>
        <p:nvPr/>
      </p:nvGrpSpPr>
      <p:grpSpPr>
        <a:xfrm>
          <a:off x="0" y="0"/>
          <a:ext cx="0" cy="0"/>
          <a:chOff x="0" y="0"/>
          <a:chExt cx="0" cy="0"/>
        </a:xfrm>
      </p:grpSpPr>
      <p:sp>
        <p:nvSpPr>
          <p:cNvPr id="103" name="Google Shape;103;g11921b49064_0_18"/>
          <p:cNvSpPr txBox="1"/>
          <p:nvPr>
            <p:ph type="title"/>
          </p:nvPr>
        </p:nvSpPr>
        <p:spPr>
          <a:xfrm>
            <a:off x="838200" y="365125"/>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04" name="Google Shape;104;g11921b49064_0_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58968"/>
              <a:buNone/>
            </a:pPr>
            <a:r>
              <a:rPr lang="en-US" sz="3300"/>
              <a:t>A form of geometry in which the usual distance function of metric or Euclidean geometry is replaced by a new metric in which the distance between two points is the sum of the absolute difference of their Cartesian coordinates. A great example is thinking you are a taxi driver in a place like Barcelona and using the diagonal route from point A to point B because it is the shortest route possible. Taxicab geometry is a non-Euclidean geometry that is accessible in a concrete form and is only one axiom away from being Euclidean in its basic structure. The points are the same, the lines are the same, and angles are measured the same way. Only the distance function is different.</a:t>
            </a:r>
            <a:endParaRPr sz="3300"/>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pic>
        <p:nvPicPr>
          <p:cNvPr id="109" name="Google Shape;109;p3"/>
          <p:cNvPicPr preferRelativeResize="0"/>
          <p:nvPr>
            <p:ph idx="1" type="body"/>
          </p:nvPr>
        </p:nvPicPr>
        <p:blipFill rotWithShape="1">
          <a:blip r:embed="rId4">
            <a:alphaModFix/>
          </a:blip>
          <a:srcRect b="0" l="0" r="0" t="0"/>
          <a:stretch/>
        </p:blipFill>
        <p:spPr>
          <a:xfrm>
            <a:off x="327575" y="1334100"/>
            <a:ext cx="6277200" cy="4189800"/>
          </a:xfrm>
          <a:prstGeom prst="rect">
            <a:avLst/>
          </a:prstGeom>
          <a:noFill/>
          <a:ln>
            <a:noFill/>
          </a:ln>
        </p:spPr>
      </p:pic>
      <p:pic>
        <p:nvPicPr>
          <p:cNvPr descr="Overhead view of NYC : r/interestingasfuck" id="110" name="Google Shape;110;p3"/>
          <p:cNvPicPr preferRelativeResize="0"/>
          <p:nvPr/>
        </p:nvPicPr>
        <p:blipFill rotWithShape="1">
          <a:blip r:embed="rId5">
            <a:alphaModFix/>
          </a:blip>
          <a:srcRect b="0" l="0" r="0" t="0"/>
          <a:stretch/>
        </p:blipFill>
        <p:spPr>
          <a:xfrm>
            <a:off x="7053500" y="423525"/>
            <a:ext cx="4926050" cy="6157550"/>
          </a:xfrm>
          <a:prstGeom prst="rect">
            <a:avLst/>
          </a:prstGeom>
          <a:noFill/>
          <a:ln>
            <a:noFill/>
          </a:ln>
        </p:spPr>
      </p:pic>
    </p:spTree>
  </p:cSld>
  <p:clrMapOvr>
    <a:masterClrMapping/>
  </p:clrMapOvr>
  <mc:AlternateContent>
    <mc:Choice Requires="p14">
      <p:transition spd="slow">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22ee4ab826_0_0"/>
          <p:cNvSpPr txBox="1"/>
          <p:nvPr>
            <p:ph type="title"/>
          </p:nvPr>
        </p:nvSpPr>
        <p:spPr>
          <a:xfrm>
            <a:off x="838200" y="365125"/>
            <a:ext cx="10515600" cy="1325700"/>
          </a:xfrm>
          <a:prstGeom prst="rect">
            <a:avLst/>
          </a:prstGeom>
          <a:blipFill rotWithShape="1">
            <a:blip r:embed="rId3">
              <a:alphaModFix/>
            </a:blip>
            <a:stretch>
              <a:fillRect b="0" l="-2376"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17" name="Google Shape;117;g122ee4ab826_0_0"/>
          <p:cNvSpPr txBox="1"/>
          <p:nvPr>
            <p:ph idx="1" type="body"/>
          </p:nvPr>
        </p:nvSpPr>
        <p:spPr>
          <a:xfrm>
            <a:off x="5800205" y="1313896"/>
            <a:ext cx="5553594" cy="486293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1000"/>
              </a:spcBef>
              <a:spcAft>
                <a:spcPts val="0"/>
              </a:spcAft>
              <a:buSzPts val="1100"/>
              <a:buNone/>
            </a:pPr>
            <a:r>
              <a:rPr lang="en-US" sz="2300"/>
              <a:t>The distance formula that we are accustomed to using in Euclidean geometry will not work for the shortest distance. Finding the Euclidean distance from one location in a town to another that is on a different street will not produce an accurate depiction of the distance a car would drive between those two locations. Though not all streets run parallel or perpendicular to each other, the Taxicab Geometry depiction of this type of grid system shows vast improvements to its Euclidean counterpart.</a:t>
            </a:r>
            <a:endParaRPr sz="2300"/>
          </a:p>
        </p:txBody>
      </p:sp>
      <p:pic>
        <p:nvPicPr>
          <p:cNvPr id="118" name="Google Shape;118;g122ee4ab826_0_0"/>
          <p:cNvPicPr preferRelativeResize="0"/>
          <p:nvPr/>
        </p:nvPicPr>
        <p:blipFill rotWithShape="1">
          <a:blip r:embed="rId4">
            <a:alphaModFix/>
          </a:blip>
          <a:srcRect b="0" l="0" r="0" t="0"/>
          <a:stretch/>
        </p:blipFill>
        <p:spPr>
          <a:xfrm>
            <a:off x="5995513" y="5027714"/>
            <a:ext cx="4880900" cy="699100"/>
          </a:xfrm>
          <a:prstGeom prst="rect">
            <a:avLst/>
          </a:prstGeom>
          <a:noFill/>
          <a:ln>
            <a:noFill/>
          </a:ln>
        </p:spPr>
      </p:pic>
      <p:pic>
        <p:nvPicPr>
          <p:cNvPr id="119" name="Google Shape;119;g122ee4ab826_0_0"/>
          <p:cNvPicPr preferRelativeResize="0"/>
          <p:nvPr/>
        </p:nvPicPr>
        <p:blipFill rotWithShape="1">
          <a:blip r:embed="rId5">
            <a:alphaModFix/>
          </a:blip>
          <a:srcRect b="0" l="0" r="0" t="0"/>
          <a:stretch/>
        </p:blipFill>
        <p:spPr>
          <a:xfrm>
            <a:off x="0" y="1996089"/>
            <a:ext cx="5046800" cy="366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4"/>
            </a:gs>
            <a:gs pos="39000">
              <a:srgbClr val="FFD966"/>
            </a:gs>
            <a:gs pos="72000">
              <a:srgbClr val="FFF2CC"/>
            </a:gs>
            <a:gs pos="100000">
              <a:schemeClr val="lt1"/>
            </a:gs>
          </a:gsLst>
          <a:lin ang="5400000" scaled="0"/>
        </a:gradFill>
      </p:bgPr>
    </p:bg>
    <p:spTree>
      <p:nvGrpSpPr>
        <p:cNvPr id="124" name="Shape 124"/>
        <p:cNvGrpSpPr/>
        <p:nvPr/>
      </p:nvGrpSpPr>
      <p:grpSpPr>
        <a:xfrm>
          <a:off x="0" y="0"/>
          <a:ext cx="0" cy="0"/>
          <a:chOff x="0" y="0"/>
          <a:chExt cx="0" cy="0"/>
        </a:xfrm>
      </p:grpSpPr>
      <p:sp>
        <p:nvSpPr>
          <p:cNvPr id="125" name="Google Shape;125;g12111b251bc_0_5"/>
          <p:cNvSpPr txBox="1"/>
          <p:nvPr>
            <p:ph idx="1" type="body"/>
          </p:nvPr>
        </p:nvSpPr>
        <p:spPr>
          <a:xfrm>
            <a:off x="838200" y="1678272"/>
            <a:ext cx="5193145" cy="2093482"/>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1800"/>
              <a:buNone/>
            </a:pPr>
            <a:r>
              <a:rPr lang="en-US" sz="2300">
                <a:latin typeface="Arial"/>
                <a:ea typeface="Arial"/>
                <a:cs typeface="Arial"/>
                <a:sym typeface="Arial"/>
              </a:rPr>
              <a:t>One of the most basic applications that can be found involving taxicab distance is chess. The rook pieces move either horizontally or vertically. Knights move in an L-shape, a total of four units. Though this does pertain to taxicab distance, it does not provide an adequate application of the geometry. It does, however, provide a good example for students who have trouble understanding the basics of the geometry.</a:t>
            </a:r>
            <a:endParaRPr sz="2300">
              <a:latin typeface="Arial"/>
              <a:ea typeface="Arial"/>
              <a:cs typeface="Arial"/>
              <a:sym typeface="Arial"/>
            </a:endParaRPr>
          </a:p>
        </p:txBody>
      </p:sp>
      <p:pic>
        <p:nvPicPr>
          <p:cNvPr descr="Trapped in a glass case of emotion:" id="126" name="Google Shape;126;g12111b251bc_0_5"/>
          <p:cNvPicPr preferRelativeResize="0"/>
          <p:nvPr/>
        </p:nvPicPr>
        <p:blipFill rotWithShape="1">
          <a:blip r:embed="rId3">
            <a:alphaModFix/>
          </a:blip>
          <a:srcRect b="0" l="0" r="0" t="0"/>
          <a:stretch/>
        </p:blipFill>
        <p:spPr>
          <a:xfrm>
            <a:off x="6841635" y="2320610"/>
            <a:ext cx="4397406" cy="2902288"/>
          </a:xfrm>
          <a:prstGeom prst="rect">
            <a:avLst/>
          </a:prstGeom>
          <a:noFill/>
          <a:ln>
            <a:noFill/>
          </a:ln>
        </p:spPr>
      </p:pic>
      <p:sp>
        <p:nvSpPr>
          <p:cNvPr id="127" name="Google Shape;127;g12111b251bc_0_5"/>
          <p:cNvSpPr txBox="1"/>
          <p:nvPr/>
        </p:nvSpPr>
        <p:spPr>
          <a:xfrm>
            <a:off x="3011055" y="5532582"/>
            <a:ext cx="841432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 see that people constantly tweet and tag me saying that they will beat me in a game of Chess. 1st of April or not. I highly doubt it. This is just me being honest. Wanted to let that be known, have a good weekend.”-  </a:t>
            </a:r>
            <a:r>
              <a:rPr b="1" i="0" lang="en-US" sz="1400" u="none" cap="none" strike="noStrike">
                <a:solidFill>
                  <a:srgbClr val="000000"/>
                </a:solidFill>
                <a:latin typeface="Arial"/>
                <a:ea typeface="Arial"/>
                <a:cs typeface="Arial"/>
                <a:sym typeface="Arial"/>
              </a:rPr>
              <a:t>Magnus Carlsen</a:t>
            </a:r>
            <a:b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A Non Euclidean Geometry of Lattice Points:</a:t>
            </a:r>
            <a:endParaRPr b="1"/>
          </a:p>
        </p:txBody>
      </p:sp>
      <p:sp>
        <p:nvSpPr>
          <p:cNvPr id="133" name="Google Shape;133;p5"/>
          <p:cNvSpPr txBox="1"/>
          <p:nvPr>
            <p:ph idx="1" type="body"/>
          </p:nvPr>
        </p:nvSpPr>
        <p:spPr>
          <a:xfrm>
            <a:off x="838200" y="1825625"/>
            <a:ext cx="10515600" cy="4351338"/>
          </a:xfrm>
          <a:prstGeom prst="rect">
            <a:avLst/>
          </a:prstGeom>
          <a:blipFill rotWithShape="1">
            <a:blip r:embed="rId4">
              <a:alphaModFix/>
            </a:blip>
            <a:stretch>
              <a:fillRect b="-1958" l="-463" r="0" t="-1959"/>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g11921b49064_0_6"/>
          <p:cNvSpPr txBox="1"/>
          <p:nvPr>
            <p:ph type="title"/>
          </p:nvPr>
        </p:nvSpPr>
        <p:spPr>
          <a:xfrm>
            <a:off x="838200" y="365125"/>
            <a:ext cx="10515600" cy="1325700"/>
          </a:xfrm>
          <a:prstGeom prst="rect">
            <a:avLst/>
          </a:prstGeom>
          <a:blipFill rotWithShape="1">
            <a:blip r:embed="rId4">
              <a:alphaModFix/>
            </a:blip>
            <a:stretch>
              <a:fillRect b="-6910" l="0"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 </a:t>
            </a:r>
            <a:endParaRPr/>
          </a:p>
        </p:txBody>
      </p:sp>
      <p:sp>
        <p:nvSpPr>
          <p:cNvPr id="140" name="Google Shape;140;g11921b49064_0_6"/>
          <p:cNvSpPr txBox="1"/>
          <p:nvPr>
            <p:ph idx="1" type="body"/>
          </p:nvPr>
        </p:nvSpPr>
        <p:spPr>
          <a:xfrm>
            <a:off x="838200" y="2898325"/>
            <a:ext cx="10515600" cy="3278400"/>
          </a:xfrm>
          <a:prstGeom prst="rect">
            <a:avLst/>
          </a:prstGeom>
          <a:blipFill rotWithShape="1">
            <a:blip r:embed="rId5">
              <a:alphaModFix/>
            </a:blip>
            <a:stretch>
              <a:fillRect b="0" l="-1219" r="0" t="0"/>
            </a:stretch>
          </a:blip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 </a:t>
            </a:r>
            <a:endParaRPr/>
          </a:p>
          <a:p>
            <a:pPr indent="0" lvl="0" marL="457200" rtl="0" algn="l">
              <a:lnSpc>
                <a:spcPct val="90000"/>
              </a:lnSpc>
              <a:spcBef>
                <a:spcPts val="1000"/>
              </a:spcBef>
              <a:spcAft>
                <a:spcPts val="0"/>
              </a:spcAft>
              <a:buNone/>
            </a:pPr>
            <a:r>
              <a:t/>
            </a:r>
            <a:endParaRPr/>
          </a:p>
        </p:txBody>
      </p:sp>
      <p:sp>
        <p:nvSpPr>
          <p:cNvPr id="141" name="Google Shape;141;g11921b49064_0_6"/>
          <p:cNvSpPr txBox="1"/>
          <p:nvPr/>
        </p:nvSpPr>
        <p:spPr>
          <a:xfrm>
            <a:off x="993325" y="1660075"/>
            <a:ext cx="81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Definition of Circle: A circle is the set of all points equidistant from a single point.</a:t>
            </a:r>
            <a:endParaRPr b="1"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2022-03-12T20:25:21Z</dcterms:created>
  <dc:creator>dustinhuo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